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2-1.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4-1.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5-1.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833199" y="1782008"/>
            <a:ext cx="7477601" cy="1916430"/>
          </a:xfrm>
          <a:prstGeom prst="rect">
            <a:avLst/>
          </a:prstGeom>
          <a:noFill/>
          <a:ln/>
        </p:spPr>
        <p:txBody>
          <a:bodyPr wrap="square" rtlCol="0" anchor="t"/>
          <a:lstStyle/>
          <a:p>
            <a:pPr indent="0" marL="0">
              <a:lnSpc>
                <a:spcPts val="7545"/>
              </a:lnSpc>
              <a:buNone/>
            </a:pPr>
            <a:r>
              <a:rPr lang="en-US" sz="6036" b="1" dirty="0">
                <a:solidFill>
                  <a:srgbClr val="FF726D"/>
                </a:solidFill>
                <a:latin typeface="Inconsolata" pitchFamily="34" charset="0"/>
                <a:ea typeface="Inconsolata" pitchFamily="34" charset="-122"/>
                <a:cs typeface="Inconsolata" pitchFamily="34" charset="-120"/>
              </a:rPr>
              <a:t>Packages for Email Pricing</a:t>
            </a:r>
            <a:endParaRPr lang="en-US" sz="6036" dirty="0"/>
          </a:p>
        </p:txBody>
      </p:sp>
      <p:sp>
        <p:nvSpPr>
          <p:cNvPr id="6" name="Text 3"/>
          <p:cNvSpPr/>
          <p:nvPr/>
        </p:nvSpPr>
        <p:spPr>
          <a:xfrm>
            <a:off x="833199" y="4031694"/>
            <a:ext cx="7477601" cy="1777008"/>
          </a:xfrm>
          <a:prstGeom prst="rect">
            <a:avLst/>
          </a:prstGeom>
          <a:noFill/>
          <a:ln/>
        </p:spPr>
        <p:txBody>
          <a:bodyPr wrap="squar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 This comprehensive guide outlines the different email package options available, providing detailed information on the features, pricing, and benefits of each plan. Whether you're a growing business or an individual looking to establish a professional online presence, these email packages offer a range of solutions to meet your needs.</a:t>
            </a:r>
            <a:endParaRPr lang="en-US" sz="1750" dirty="0"/>
          </a:p>
        </p:txBody>
      </p:sp>
      <p:sp>
        <p:nvSpPr>
          <p:cNvPr id="7" name="Shape 4"/>
          <p:cNvSpPr/>
          <p:nvPr/>
        </p:nvSpPr>
        <p:spPr>
          <a:xfrm>
            <a:off x="833199" y="6075283"/>
            <a:ext cx="355402" cy="355402"/>
          </a:xfrm>
          <a:prstGeom prst="roundRect">
            <a:avLst>
              <a:gd name="adj" fmla="val 25726039"/>
            </a:avLst>
          </a:prstGeom>
          <a:noFill/>
          <a:ln w="7620">
            <a:solidFill>
              <a:srgbClr val="FFFFFF"/>
            </a:solidFill>
            <a:prstDash val="solid"/>
          </a:ln>
        </p:spPr>
      </p:sp>
      <p:pic>
        <p:nvPicPr>
          <p:cNvPr id="8" name="Image 1" descr="preencoded.png">    </p:cNvPr>
          <p:cNvPicPr>
            <a:picLocks noChangeAspect="1"/>
          </p:cNvPicPr>
          <p:nvPr/>
        </p:nvPicPr>
        <p:blipFill>
          <a:blip r:embed="rId2"/>
          <a:stretch>
            <a:fillRect/>
          </a:stretch>
        </p:blipFill>
        <p:spPr>
          <a:xfrm>
            <a:off x="840819" y="6082903"/>
            <a:ext cx="340162" cy="340162"/>
          </a:xfrm>
          <a:prstGeom prst="rect">
            <a:avLst/>
          </a:prstGeom>
        </p:spPr>
      </p:pic>
      <p:sp>
        <p:nvSpPr>
          <p:cNvPr id="9" name="Text 5"/>
          <p:cNvSpPr/>
          <p:nvPr/>
        </p:nvSpPr>
        <p:spPr>
          <a:xfrm>
            <a:off x="1299686" y="6058614"/>
            <a:ext cx="2107763" cy="388858"/>
          </a:xfrm>
          <a:prstGeom prst="rect">
            <a:avLst/>
          </a:prstGeom>
          <a:noFill/>
          <a:ln/>
        </p:spPr>
        <p:txBody>
          <a:bodyPr wrap="none" rtlCol="0" anchor="t"/>
          <a:lstStyle/>
          <a:p>
            <a:pPr algn="l" indent="0" marL="0">
              <a:lnSpc>
                <a:spcPts val="3062"/>
              </a:lnSpc>
              <a:buNone/>
            </a:pPr>
            <a:r>
              <a:rPr lang="en-US" sz="2187" b="1" dirty="0">
                <a:solidFill>
                  <a:srgbClr val="DAD1E6"/>
                </a:solidFill>
                <a:latin typeface="Fira Sans" pitchFamily="34" charset="0"/>
                <a:ea typeface="Fira Sans" pitchFamily="34" charset="-122"/>
                <a:cs typeface="Fira Sans" pitchFamily="34" charset="-120"/>
              </a:rPr>
              <a:t>by Dogan Robert</a:t>
            </a:r>
            <a:endParaRPr lang="en-US" sz="2187" dirty="0"/>
          </a:p>
        </p:txBody>
      </p:sp>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983504"/>
          </a:xfrm>
          <a:prstGeom prst="rect">
            <a:avLst/>
          </a:prstGeom>
          <a:solidFill>
            <a:srgbClr val="241631"/>
          </a:solidFill>
          <a:ln/>
        </p:spPr>
      </p:sp>
      <p:sp>
        <p:nvSpPr>
          <p:cNvPr id="4" name="Text 2"/>
          <p:cNvSpPr/>
          <p:nvPr/>
        </p:nvSpPr>
        <p:spPr>
          <a:xfrm>
            <a:off x="3621167" y="427673"/>
            <a:ext cx="3888462" cy="486013"/>
          </a:xfrm>
          <a:prstGeom prst="rect">
            <a:avLst/>
          </a:prstGeom>
          <a:noFill/>
          <a:ln/>
        </p:spPr>
        <p:txBody>
          <a:bodyPr wrap="none" rtlCol="0" anchor="t"/>
          <a:lstStyle/>
          <a:p>
            <a:pPr indent="0" marL="0">
              <a:lnSpc>
                <a:spcPts val="3827"/>
              </a:lnSpc>
              <a:buNone/>
            </a:pPr>
            <a:r>
              <a:rPr lang="en-US" sz="3062" b="1" dirty="0">
                <a:solidFill>
                  <a:srgbClr val="FF726D"/>
                </a:solidFill>
                <a:latin typeface="Inconsolata" pitchFamily="34" charset="0"/>
                <a:ea typeface="Inconsolata" pitchFamily="34" charset="-122"/>
                <a:cs typeface="Inconsolata" pitchFamily="34" charset="-120"/>
              </a:rPr>
              <a:t>Standard Plan</a:t>
            </a:r>
            <a:endParaRPr lang="en-US" sz="3062" dirty="0"/>
          </a:p>
        </p:txBody>
      </p:sp>
      <p:sp>
        <p:nvSpPr>
          <p:cNvPr id="5" name="Text 3"/>
          <p:cNvSpPr/>
          <p:nvPr/>
        </p:nvSpPr>
        <p:spPr>
          <a:xfrm>
            <a:off x="3621167" y="1302425"/>
            <a:ext cx="1944172" cy="243007"/>
          </a:xfrm>
          <a:prstGeom prst="rect">
            <a:avLst/>
          </a:prstGeom>
          <a:noFill/>
          <a:ln/>
        </p:spPr>
        <p:txBody>
          <a:bodyPr wrap="none" rtlCol="0" anchor="t"/>
          <a:lstStyle/>
          <a:p>
            <a:pPr indent="0" marL="0">
              <a:lnSpc>
                <a:spcPts val="1914"/>
              </a:lnSpc>
              <a:buNone/>
            </a:pPr>
            <a:r>
              <a:rPr lang="en-US" sz="1531" b="1" dirty="0">
                <a:solidFill>
                  <a:srgbClr val="FF726D"/>
                </a:solidFill>
                <a:latin typeface="Inconsolata" pitchFamily="34" charset="0"/>
                <a:ea typeface="Inconsolata" pitchFamily="34" charset="-122"/>
                <a:cs typeface="Inconsolata" pitchFamily="34" charset="-120"/>
              </a:rPr>
              <a:t>Package Details</a:t>
            </a:r>
            <a:endParaRPr lang="en-US" sz="1531" dirty="0"/>
          </a:p>
        </p:txBody>
      </p:sp>
      <p:sp>
        <p:nvSpPr>
          <p:cNvPr id="6" name="Text 4"/>
          <p:cNvSpPr/>
          <p:nvPr/>
        </p:nvSpPr>
        <p:spPr>
          <a:xfrm>
            <a:off x="3621167" y="1700927"/>
            <a:ext cx="2209443" cy="2735937"/>
          </a:xfrm>
          <a:prstGeom prst="rect">
            <a:avLst/>
          </a:prstGeom>
          <a:noFill/>
          <a:ln/>
        </p:spPr>
        <p:txBody>
          <a:bodyPr wrap="square" rtlCol="0" anchor="t"/>
          <a:lstStyle/>
          <a:p>
            <a:pPr indent="0" marL="0">
              <a:lnSpc>
                <a:spcPts val="1960"/>
              </a:lnSpc>
              <a:buNone/>
            </a:pPr>
            <a:r>
              <a:rPr lang="en-US" sz="1225" dirty="0">
                <a:solidFill>
                  <a:srgbClr val="DAD1E6"/>
                </a:solidFill>
                <a:latin typeface="Fira Sans" pitchFamily="34" charset="0"/>
                <a:ea typeface="Fira Sans" pitchFamily="34" charset="-122"/>
                <a:cs typeface="Fira Sans" pitchFamily="34" charset="-120"/>
              </a:rPr>
              <a:t>The Standard Plan is designed for growing businesses, offering up to 5 email accounts and a range of advanced features. This plan includes domain name registration, annual hosting, and additional features, all for a competitive price of 470,000 TSH per year or 1,370,000 TSH for a 48-month commitment.</a:t>
            </a:r>
            <a:endParaRPr lang="en-US" sz="1225" dirty="0"/>
          </a:p>
        </p:txBody>
      </p:sp>
      <p:sp>
        <p:nvSpPr>
          <p:cNvPr id="7" name="Text 5"/>
          <p:cNvSpPr/>
          <p:nvPr/>
        </p:nvSpPr>
        <p:spPr>
          <a:xfrm>
            <a:off x="6217563" y="1302425"/>
            <a:ext cx="1944172" cy="243007"/>
          </a:xfrm>
          <a:prstGeom prst="rect">
            <a:avLst/>
          </a:prstGeom>
          <a:noFill/>
          <a:ln/>
        </p:spPr>
        <p:txBody>
          <a:bodyPr wrap="none" rtlCol="0" anchor="t"/>
          <a:lstStyle/>
          <a:p>
            <a:pPr indent="0" marL="0">
              <a:lnSpc>
                <a:spcPts val="1914"/>
              </a:lnSpc>
              <a:buNone/>
            </a:pPr>
            <a:r>
              <a:rPr lang="en-US" sz="1531" b="1" dirty="0">
                <a:solidFill>
                  <a:srgbClr val="FF726D"/>
                </a:solidFill>
                <a:latin typeface="Inconsolata" pitchFamily="34" charset="0"/>
                <a:ea typeface="Inconsolata" pitchFamily="34" charset="-122"/>
                <a:cs typeface="Inconsolata" pitchFamily="34" charset="-120"/>
              </a:rPr>
              <a:t>Price Breakdown</a:t>
            </a:r>
            <a:endParaRPr lang="en-US" sz="1531" dirty="0"/>
          </a:p>
        </p:txBody>
      </p:sp>
      <p:sp>
        <p:nvSpPr>
          <p:cNvPr id="8" name="Text 6"/>
          <p:cNvSpPr/>
          <p:nvPr/>
        </p:nvSpPr>
        <p:spPr>
          <a:xfrm>
            <a:off x="6217563" y="1700927"/>
            <a:ext cx="2209443" cy="497443"/>
          </a:xfrm>
          <a:prstGeom prst="rect">
            <a:avLst/>
          </a:prstGeom>
          <a:noFill/>
          <a:ln/>
        </p:spPr>
        <p:txBody>
          <a:bodyPr wrap="square" rtlCol="0" anchor="t"/>
          <a:lstStyle/>
          <a:p>
            <a:pPr indent="0" marL="0">
              <a:lnSpc>
                <a:spcPts val="1960"/>
              </a:lnSpc>
              <a:buNone/>
            </a:pPr>
            <a:r>
              <a:rPr lang="en-US" sz="1225" dirty="0">
                <a:solidFill>
                  <a:srgbClr val="DAD1E6"/>
                </a:solidFill>
                <a:latin typeface="Fira Sans" pitchFamily="34" charset="0"/>
                <a:ea typeface="Fira Sans" pitchFamily="34" charset="-122"/>
                <a:cs typeface="Fira Sans" pitchFamily="34" charset="-120"/>
              </a:rPr>
              <a:t>The Standard Plan's price distribution is as follows:</a:t>
            </a:r>
            <a:endParaRPr lang="en-US" sz="1225" dirty="0"/>
          </a:p>
        </p:txBody>
      </p:sp>
      <p:sp>
        <p:nvSpPr>
          <p:cNvPr id="9" name="Text 7"/>
          <p:cNvSpPr/>
          <p:nvPr/>
        </p:nvSpPr>
        <p:spPr>
          <a:xfrm>
            <a:off x="6466284" y="2338268"/>
            <a:ext cx="1960721" cy="497443"/>
          </a:xfrm>
          <a:prstGeom prst="rect">
            <a:avLst/>
          </a:prstGeom>
          <a:noFill/>
          <a:ln/>
        </p:spPr>
        <p:txBody>
          <a:bodyPr wrap="squar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Domain name registration: 40,000 TSH</a:t>
            </a:r>
            <a:endParaRPr lang="en-US" sz="1225" dirty="0"/>
          </a:p>
        </p:txBody>
      </p:sp>
      <p:sp>
        <p:nvSpPr>
          <p:cNvPr id="10" name="Text 8"/>
          <p:cNvSpPr/>
          <p:nvPr/>
        </p:nvSpPr>
        <p:spPr>
          <a:xfrm>
            <a:off x="6466284" y="2897862"/>
            <a:ext cx="1960721" cy="497443"/>
          </a:xfrm>
          <a:prstGeom prst="rect">
            <a:avLst/>
          </a:prstGeom>
          <a:noFill/>
          <a:ln/>
        </p:spPr>
        <p:txBody>
          <a:bodyPr wrap="squar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Annual hosting fee: 250,000 TSH</a:t>
            </a:r>
            <a:endParaRPr lang="en-US" sz="1225" dirty="0"/>
          </a:p>
        </p:txBody>
      </p:sp>
      <p:sp>
        <p:nvSpPr>
          <p:cNvPr id="11" name="Text 9"/>
          <p:cNvSpPr/>
          <p:nvPr/>
        </p:nvSpPr>
        <p:spPr>
          <a:xfrm>
            <a:off x="6466284" y="3457456"/>
            <a:ext cx="1960721" cy="497443"/>
          </a:xfrm>
          <a:prstGeom prst="rect">
            <a:avLst/>
          </a:prstGeom>
          <a:noFill/>
          <a:ln/>
        </p:spPr>
        <p:txBody>
          <a:bodyPr wrap="squar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Additional features: 130,000 TSH</a:t>
            </a:r>
            <a:endParaRPr lang="en-US" sz="1225" dirty="0"/>
          </a:p>
        </p:txBody>
      </p:sp>
      <p:sp>
        <p:nvSpPr>
          <p:cNvPr id="12" name="Text 10"/>
          <p:cNvSpPr/>
          <p:nvPr/>
        </p:nvSpPr>
        <p:spPr>
          <a:xfrm>
            <a:off x="6466284" y="4017050"/>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Service charges: 50,000 TSH</a:t>
            </a:r>
            <a:endParaRPr lang="en-US" sz="1225" dirty="0"/>
          </a:p>
        </p:txBody>
      </p:sp>
      <p:sp>
        <p:nvSpPr>
          <p:cNvPr id="13" name="Text 11"/>
          <p:cNvSpPr/>
          <p:nvPr/>
        </p:nvSpPr>
        <p:spPr>
          <a:xfrm>
            <a:off x="6466284" y="4327922"/>
            <a:ext cx="1960721" cy="994886"/>
          </a:xfrm>
          <a:prstGeom prst="rect">
            <a:avLst/>
          </a:prstGeom>
          <a:noFill/>
          <a:ln/>
        </p:spPr>
        <p:txBody>
          <a:bodyPr wrap="squar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Those who opt for the 48-month discount of 27.13% will benefit from significant savings.</a:t>
            </a:r>
            <a:endParaRPr lang="en-US" sz="1225" dirty="0"/>
          </a:p>
        </p:txBody>
      </p:sp>
      <p:sp>
        <p:nvSpPr>
          <p:cNvPr id="14" name="Text 12"/>
          <p:cNvSpPr/>
          <p:nvPr/>
        </p:nvSpPr>
        <p:spPr>
          <a:xfrm>
            <a:off x="8813959" y="1302425"/>
            <a:ext cx="1944172" cy="243007"/>
          </a:xfrm>
          <a:prstGeom prst="rect">
            <a:avLst/>
          </a:prstGeom>
          <a:noFill/>
          <a:ln/>
        </p:spPr>
        <p:txBody>
          <a:bodyPr wrap="none" rtlCol="0" anchor="t"/>
          <a:lstStyle/>
          <a:p>
            <a:pPr indent="0" marL="0">
              <a:lnSpc>
                <a:spcPts val="1914"/>
              </a:lnSpc>
              <a:buNone/>
            </a:pPr>
            <a:r>
              <a:rPr lang="en-US" sz="1531" b="1" dirty="0">
                <a:solidFill>
                  <a:srgbClr val="FF726D"/>
                </a:solidFill>
                <a:latin typeface="Inconsolata" pitchFamily="34" charset="0"/>
                <a:ea typeface="Inconsolata" pitchFamily="34" charset="-122"/>
                <a:cs typeface="Inconsolata" pitchFamily="34" charset="-120"/>
              </a:rPr>
              <a:t>Included Features</a:t>
            </a:r>
            <a:endParaRPr lang="en-US" sz="1531" dirty="0"/>
          </a:p>
        </p:txBody>
      </p:sp>
      <p:sp>
        <p:nvSpPr>
          <p:cNvPr id="15" name="Text 13"/>
          <p:cNvSpPr/>
          <p:nvPr/>
        </p:nvSpPr>
        <p:spPr>
          <a:xfrm>
            <a:off x="8813959" y="1700927"/>
            <a:ext cx="2209443" cy="746165"/>
          </a:xfrm>
          <a:prstGeom prst="rect">
            <a:avLst/>
          </a:prstGeom>
          <a:noFill/>
          <a:ln/>
        </p:spPr>
        <p:txBody>
          <a:bodyPr wrap="square" rtlCol="0" anchor="t"/>
          <a:lstStyle/>
          <a:p>
            <a:pPr indent="0" marL="0">
              <a:lnSpc>
                <a:spcPts val="1960"/>
              </a:lnSpc>
              <a:buNone/>
            </a:pPr>
            <a:r>
              <a:rPr lang="en-US" sz="1225" dirty="0">
                <a:solidFill>
                  <a:srgbClr val="DAD1E6"/>
                </a:solidFill>
                <a:latin typeface="Fira Sans" pitchFamily="34" charset="0"/>
                <a:ea typeface="Fira Sans" pitchFamily="34" charset="-122"/>
                <a:cs typeface="Fira Sans" pitchFamily="34" charset="-120"/>
              </a:rPr>
              <a:t>The Standard Plan offers a comprehensive set of features, including:</a:t>
            </a:r>
            <a:endParaRPr lang="en-US" sz="1225" dirty="0"/>
          </a:p>
        </p:txBody>
      </p:sp>
      <p:sp>
        <p:nvSpPr>
          <p:cNvPr id="16" name="Text 14"/>
          <p:cNvSpPr/>
          <p:nvPr/>
        </p:nvSpPr>
        <p:spPr>
          <a:xfrm>
            <a:off x="9062680" y="2586990"/>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Up to 5 email accounts</a:t>
            </a:r>
            <a:endParaRPr lang="en-US" sz="1225" dirty="0"/>
          </a:p>
        </p:txBody>
      </p:sp>
      <p:sp>
        <p:nvSpPr>
          <p:cNvPr id="17" name="Text 15"/>
          <p:cNvSpPr/>
          <p:nvPr/>
        </p:nvSpPr>
        <p:spPr>
          <a:xfrm>
            <a:off x="9062680" y="2897862"/>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1 domain name registration</a:t>
            </a:r>
            <a:endParaRPr lang="en-US" sz="1225" dirty="0"/>
          </a:p>
        </p:txBody>
      </p:sp>
      <p:sp>
        <p:nvSpPr>
          <p:cNvPr id="18" name="Text 16"/>
          <p:cNvSpPr/>
          <p:nvPr/>
        </p:nvSpPr>
        <p:spPr>
          <a:xfrm>
            <a:off x="9062680" y="3208734"/>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10 GB storage per account</a:t>
            </a:r>
            <a:endParaRPr lang="en-US" sz="1225" dirty="0"/>
          </a:p>
        </p:txBody>
      </p:sp>
      <p:sp>
        <p:nvSpPr>
          <p:cNvPr id="19" name="Text 17"/>
          <p:cNvSpPr/>
          <p:nvPr/>
        </p:nvSpPr>
        <p:spPr>
          <a:xfrm>
            <a:off x="9062680" y="3519607"/>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10 forwarding rules</a:t>
            </a:r>
            <a:endParaRPr lang="en-US" sz="1225" dirty="0"/>
          </a:p>
        </p:txBody>
      </p:sp>
      <p:sp>
        <p:nvSpPr>
          <p:cNvPr id="20" name="Text 18"/>
          <p:cNvSpPr/>
          <p:nvPr/>
        </p:nvSpPr>
        <p:spPr>
          <a:xfrm>
            <a:off x="9062680" y="3830479"/>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Email aliases</a:t>
            </a:r>
            <a:endParaRPr lang="en-US" sz="1225" dirty="0"/>
          </a:p>
        </p:txBody>
      </p:sp>
      <p:sp>
        <p:nvSpPr>
          <p:cNvPr id="21" name="Text 19"/>
          <p:cNvSpPr/>
          <p:nvPr/>
        </p:nvSpPr>
        <p:spPr>
          <a:xfrm>
            <a:off x="9062680" y="4141351"/>
            <a:ext cx="1960721" cy="497443"/>
          </a:xfrm>
          <a:prstGeom prst="rect">
            <a:avLst/>
          </a:prstGeom>
          <a:noFill/>
          <a:ln/>
        </p:spPr>
        <p:txBody>
          <a:bodyPr wrap="squar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Advanced phishing, spam, and malware protection</a:t>
            </a:r>
            <a:endParaRPr lang="en-US" sz="1225" dirty="0"/>
          </a:p>
        </p:txBody>
      </p:sp>
      <p:sp>
        <p:nvSpPr>
          <p:cNvPr id="22" name="Text 20"/>
          <p:cNvSpPr/>
          <p:nvPr/>
        </p:nvSpPr>
        <p:spPr>
          <a:xfrm>
            <a:off x="9062680" y="4700945"/>
            <a:ext cx="1960721" cy="497443"/>
          </a:xfrm>
          <a:prstGeom prst="rect">
            <a:avLst/>
          </a:prstGeom>
          <a:noFill/>
          <a:ln/>
        </p:spPr>
        <p:txBody>
          <a:bodyPr wrap="squar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DKIM, DMARC, SPF, and ARC support</a:t>
            </a:r>
            <a:endParaRPr lang="en-US" sz="1225" dirty="0"/>
          </a:p>
        </p:txBody>
      </p:sp>
      <p:sp>
        <p:nvSpPr>
          <p:cNvPr id="23" name="Text 21"/>
          <p:cNvSpPr/>
          <p:nvPr/>
        </p:nvSpPr>
        <p:spPr>
          <a:xfrm>
            <a:off x="9062680" y="5260538"/>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Secure web application</a:t>
            </a:r>
            <a:endParaRPr lang="en-US" sz="1225" dirty="0"/>
          </a:p>
        </p:txBody>
      </p:sp>
      <p:sp>
        <p:nvSpPr>
          <p:cNvPr id="24" name="Text 22"/>
          <p:cNvSpPr/>
          <p:nvPr/>
        </p:nvSpPr>
        <p:spPr>
          <a:xfrm>
            <a:off x="9062680" y="5571411"/>
            <a:ext cx="1960721" cy="497443"/>
          </a:xfrm>
          <a:prstGeom prst="rect">
            <a:avLst/>
          </a:prstGeom>
          <a:noFill/>
          <a:ln/>
        </p:spPr>
        <p:txBody>
          <a:bodyPr wrap="squar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Access with any app or device</a:t>
            </a:r>
            <a:endParaRPr lang="en-US" sz="1225" dirty="0"/>
          </a:p>
        </p:txBody>
      </p:sp>
      <p:sp>
        <p:nvSpPr>
          <p:cNvPr id="25" name="Text 23"/>
          <p:cNvSpPr/>
          <p:nvPr/>
        </p:nvSpPr>
        <p:spPr>
          <a:xfrm>
            <a:off x="9062680" y="6131004"/>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Contacts service</a:t>
            </a:r>
            <a:endParaRPr lang="en-US" sz="1225" dirty="0"/>
          </a:p>
        </p:txBody>
      </p:sp>
      <p:sp>
        <p:nvSpPr>
          <p:cNvPr id="26" name="Text 24"/>
          <p:cNvSpPr/>
          <p:nvPr/>
        </p:nvSpPr>
        <p:spPr>
          <a:xfrm>
            <a:off x="9062680" y="6441877"/>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Easy configuration wizard</a:t>
            </a:r>
            <a:endParaRPr lang="en-US" sz="1225" dirty="0"/>
          </a:p>
        </p:txBody>
      </p:sp>
      <p:sp>
        <p:nvSpPr>
          <p:cNvPr id="27" name="Text 25"/>
          <p:cNvSpPr/>
          <p:nvPr/>
        </p:nvSpPr>
        <p:spPr>
          <a:xfrm>
            <a:off x="9062680" y="6752749"/>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Email forwarding</a:t>
            </a:r>
            <a:endParaRPr lang="en-US" sz="1225" dirty="0"/>
          </a:p>
        </p:txBody>
      </p:sp>
      <p:sp>
        <p:nvSpPr>
          <p:cNvPr id="28" name="Text 26"/>
          <p:cNvSpPr/>
          <p:nvPr/>
        </p:nvSpPr>
        <p:spPr>
          <a:xfrm>
            <a:off x="9062680" y="7063621"/>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Catch-all account</a:t>
            </a:r>
            <a:endParaRPr lang="en-US" sz="1225" dirty="0"/>
          </a:p>
        </p:txBody>
      </p:sp>
      <p:sp>
        <p:nvSpPr>
          <p:cNvPr id="29" name="Text 27"/>
          <p:cNvSpPr/>
          <p:nvPr/>
        </p:nvSpPr>
        <p:spPr>
          <a:xfrm>
            <a:off x="9062680" y="7374493"/>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Automatic replies</a:t>
            </a:r>
            <a:endParaRPr lang="en-US" sz="1225" dirty="0"/>
          </a:p>
        </p:txBody>
      </p:sp>
      <p:sp>
        <p:nvSpPr>
          <p:cNvPr id="30" name="Text 28"/>
          <p:cNvSpPr/>
          <p:nvPr/>
        </p:nvSpPr>
        <p:spPr>
          <a:xfrm>
            <a:off x="9062680" y="7685365"/>
            <a:ext cx="1960721" cy="497443"/>
          </a:xfrm>
          <a:prstGeom prst="rect">
            <a:avLst/>
          </a:prstGeom>
          <a:noFill/>
          <a:ln/>
        </p:spPr>
        <p:txBody>
          <a:bodyPr wrap="squar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Importing of existing emails</a:t>
            </a:r>
            <a:endParaRPr lang="en-US" sz="1225" dirty="0"/>
          </a:p>
        </p:txBody>
      </p:sp>
      <p:sp>
        <p:nvSpPr>
          <p:cNvPr id="31" name="Text 29"/>
          <p:cNvSpPr/>
          <p:nvPr/>
        </p:nvSpPr>
        <p:spPr>
          <a:xfrm>
            <a:off x="9062680" y="8244959"/>
            <a:ext cx="1960721" cy="248722"/>
          </a:xfrm>
          <a:prstGeom prst="rect">
            <a:avLst/>
          </a:prstGeom>
          <a:noFill/>
          <a:ln/>
        </p:spPr>
        <p:txBody>
          <a:bodyPr wrap="none" rtlCol="0" anchor="t"/>
          <a:lstStyle/>
          <a:p>
            <a:pPr algn="l" marL="342900" indent="-342900">
              <a:lnSpc>
                <a:spcPts val="1960"/>
              </a:lnSpc>
              <a:buSzPct val="100000"/>
              <a:buChar char="•"/>
            </a:pPr>
            <a:r>
              <a:rPr lang="en-US" sz="1225" dirty="0">
                <a:solidFill>
                  <a:srgbClr val="DAD1E6"/>
                </a:solidFill>
                <a:latin typeface="Fira Sans" pitchFamily="34" charset="0"/>
                <a:ea typeface="Fira Sans" pitchFamily="34" charset="-122"/>
                <a:cs typeface="Fira Sans" pitchFamily="34" charset="-120"/>
              </a:rPr>
              <a:t>24/7 support from experts</a:t>
            </a:r>
            <a:endParaRPr lang="en-US" sz="1225" dirty="0"/>
          </a:p>
        </p:txBody>
      </p:sp>
      <p:pic>
        <p:nvPicPr>
          <p:cNvPr id="32"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10980420" y="0"/>
            <a:ext cx="3657600" cy="8229600"/>
          </a:xfrm>
          <a:prstGeom prst="rect">
            <a:avLst/>
          </a:prstGeom>
        </p:spPr>
      </p:pic>
      <p:sp>
        <p:nvSpPr>
          <p:cNvPr id="5" name="Text 2"/>
          <p:cNvSpPr/>
          <p:nvPr/>
        </p:nvSpPr>
        <p:spPr>
          <a:xfrm>
            <a:off x="833199" y="2524958"/>
            <a:ext cx="5554980" cy="694373"/>
          </a:xfrm>
          <a:prstGeom prst="rect">
            <a:avLst/>
          </a:prstGeom>
          <a:noFill/>
          <a:ln/>
        </p:spPr>
        <p:txBody>
          <a:bodyPr wrap="non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Custom Email Domains</a:t>
            </a:r>
            <a:endParaRPr lang="en-US" sz="4374" dirty="0"/>
          </a:p>
        </p:txBody>
      </p:sp>
      <p:sp>
        <p:nvSpPr>
          <p:cNvPr id="6" name="Shape 3"/>
          <p:cNvSpPr/>
          <p:nvPr/>
        </p:nvSpPr>
        <p:spPr>
          <a:xfrm>
            <a:off x="833199" y="3726180"/>
            <a:ext cx="499943" cy="499943"/>
          </a:xfrm>
          <a:prstGeom prst="roundRect">
            <a:avLst>
              <a:gd name="adj" fmla="val 13333"/>
            </a:avLst>
          </a:prstGeom>
          <a:solidFill>
            <a:srgbClr val="382748"/>
          </a:solidFill>
          <a:ln/>
        </p:spPr>
      </p:sp>
      <p:sp>
        <p:nvSpPr>
          <p:cNvPr id="7" name="Text 4"/>
          <p:cNvSpPr/>
          <p:nvPr/>
        </p:nvSpPr>
        <p:spPr>
          <a:xfrm>
            <a:off x="999768" y="3767852"/>
            <a:ext cx="166688" cy="416481"/>
          </a:xfrm>
          <a:prstGeom prst="rect">
            <a:avLst/>
          </a:prstGeom>
          <a:noFill/>
          <a:ln/>
        </p:spPr>
        <p:txBody>
          <a:bodyPr wrap="none" rtlCol="0" anchor="t"/>
          <a:lstStyle/>
          <a:p>
            <a:pPr algn="ctr" indent="0" marL="0">
              <a:lnSpc>
                <a:spcPts val="3281"/>
              </a:lnSpc>
              <a:buNone/>
            </a:pPr>
            <a:r>
              <a:rPr lang="en-US" sz="2624" b="1" dirty="0">
                <a:solidFill>
                  <a:srgbClr val="FF726D"/>
                </a:solidFill>
                <a:latin typeface="Inconsolata" pitchFamily="34" charset="0"/>
                <a:ea typeface="Inconsolata" pitchFamily="34" charset="-122"/>
                <a:cs typeface="Inconsolata" pitchFamily="34" charset="-120"/>
              </a:rPr>
              <a:t>1</a:t>
            </a:r>
            <a:endParaRPr lang="en-US" sz="2624" dirty="0"/>
          </a:p>
        </p:txBody>
      </p:sp>
      <p:sp>
        <p:nvSpPr>
          <p:cNvPr id="8" name="Text 5"/>
          <p:cNvSpPr/>
          <p:nvPr/>
        </p:nvSpPr>
        <p:spPr>
          <a:xfrm>
            <a:off x="1555313" y="3802499"/>
            <a:ext cx="3887153" cy="347186"/>
          </a:xfrm>
          <a:prstGeom prst="rect">
            <a:avLst/>
          </a:prstGeom>
          <a:noFill/>
          <a:ln/>
        </p:spPr>
        <p:txBody>
          <a:bodyPr wrap="none" rtlCol="0" anchor="t"/>
          <a:lstStyle/>
          <a:p>
            <a:pPr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Professional Email Addresses</a:t>
            </a:r>
            <a:endParaRPr lang="en-US" sz="2187" dirty="0"/>
          </a:p>
        </p:txBody>
      </p:sp>
      <p:sp>
        <p:nvSpPr>
          <p:cNvPr id="9" name="Text 6"/>
          <p:cNvSpPr/>
          <p:nvPr/>
        </p:nvSpPr>
        <p:spPr>
          <a:xfrm>
            <a:off x="1555313" y="4282916"/>
            <a:ext cx="8584287" cy="1421606"/>
          </a:xfrm>
          <a:prstGeom prst="rect">
            <a:avLst/>
          </a:prstGeom>
          <a:noFill/>
          <a:ln/>
        </p:spPr>
        <p:txBody>
          <a:bodyPr wrap="squar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The email packages offer the ability to create custom email domains, allowing you to establish a professional online presence with email addresses like [email protected] This feature is included in both the Standard and Basic plans, giving you the flexibility to choose a domain that aligns with your brand or business.</a:t>
            </a:r>
            <a:endParaRPr lang="en-US" sz="1750" dirty="0"/>
          </a:p>
        </p:txBody>
      </p:sp>
      <p:pic>
        <p:nvPicPr>
          <p:cNvPr id="10"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32934"/>
          </a:xfrm>
          <a:prstGeom prst="rect">
            <a:avLst/>
          </a:prstGeom>
          <a:solidFill>
            <a:srgbClr val="241631"/>
          </a:solidFill>
          <a:ln/>
        </p:spPr>
      </p:sp>
      <p:sp>
        <p:nvSpPr>
          <p:cNvPr id="4" name="Text 2"/>
          <p:cNvSpPr/>
          <p:nvPr/>
        </p:nvSpPr>
        <p:spPr>
          <a:xfrm>
            <a:off x="3568065" y="433864"/>
            <a:ext cx="3944303" cy="493038"/>
          </a:xfrm>
          <a:prstGeom prst="rect">
            <a:avLst/>
          </a:prstGeom>
          <a:noFill/>
          <a:ln/>
        </p:spPr>
        <p:txBody>
          <a:bodyPr wrap="none" rtlCol="0" anchor="t"/>
          <a:lstStyle/>
          <a:p>
            <a:pPr indent="0" marL="0">
              <a:lnSpc>
                <a:spcPts val="3882"/>
              </a:lnSpc>
              <a:buNone/>
            </a:pPr>
            <a:r>
              <a:rPr lang="en-US" sz="3106" b="1" dirty="0">
                <a:solidFill>
                  <a:srgbClr val="FF726D"/>
                </a:solidFill>
                <a:latin typeface="Inconsolata" pitchFamily="34" charset="0"/>
                <a:ea typeface="Inconsolata" pitchFamily="34" charset="-122"/>
                <a:cs typeface="Inconsolata" pitchFamily="34" charset="-120"/>
              </a:rPr>
              <a:t>Basic Plan</a:t>
            </a:r>
            <a:endParaRPr lang="en-US" sz="3106" dirty="0"/>
          </a:p>
        </p:txBody>
      </p:sp>
      <p:sp>
        <p:nvSpPr>
          <p:cNvPr id="5" name="Text 3"/>
          <p:cNvSpPr/>
          <p:nvPr/>
        </p:nvSpPr>
        <p:spPr>
          <a:xfrm>
            <a:off x="3568065" y="1321237"/>
            <a:ext cx="1972151" cy="246459"/>
          </a:xfrm>
          <a:prstGeom prst="rect">
            <a:avLst/>
          </a:prstGeom>
          <a:noFill/>
          <a:ln/>
        </p:spPr>
        <p:txBody>
          <a:bodyPr wrap="none" rtlCol="0" anchor="t"/>
          <a:lstStyle/>
          <a:p>
            <a:pPr indent="0" marL="0">
              <a:lnSpc>
                <a:spcPts val="1941"/>
              </a:lnSpc>
              <a:buNone/>
            </a:pPr>
            <a:r>
              <a:rPr lang="en-US" sz="1553" b="1" dirty="0">
                <a:solidFill>
                  <a:srgbClr val="FF726D"/>
                </a:solidFill>
                <a:latin typeface="Inconsolata" pitchFamily="34" charset="0"/>
                <a:ea typeface="Inconsolata" pitchFamily="34" charset="-122"/>
                <a:cs typeface="Inconsolata" pitchFamily="34" charset="-120"/>
              </a:rPr>
              <a:t>Package Details</a:t>
            </a:r>
            <a:endParaRPr lang="en-US" sz="1553" dirty="0"/>
          </a:p>
        </p:txBody>
      </p:sp>
      <p:sp>
        <p:nvSpPr>
          <p:cNvPr id="6" name="Text 4"/>
          <p:cNvSpPr/>
          <p:nvPr/>
        </p:nvSpPr>
        <p:spPr>
          <a:xfrm>
            <a:off x="3568065" y="1725454"/>
            <a:ext cx="2241233" cy="3028950"/>
          </a:xfrm>
          <a:prstGeom prst="rect">
            <a:avLst/>
          </a:prstGeom>
          <a:noFill/>
          <a:ln/>
        </p:spPr>
        <p:txBody>
          <a:bodyPr wrap="square" rtlCol="0" anchor="t"/>
          <a:lstStyle/>
          <a:p>
            <a:pPr indent="0" marL="0">
              <a:lnSpc>
                <a:spcPts val="1988"/>
              </a:lnSpc>
              <a:buNone/>
            </a:pPr>
            <a:r>
              <a:rPr lang="en-US" sz="1242" dirty="0">
                <a:solidFill>
                  <a:srgbClr val="DAD1E6"/>
                </a:solidFill>
                <a:latin typeface="Fira Sans" pitchFamily="34" charset="0"/>
                <a:ea typeface="Fira Sans" pitchFamily="34" charset="-122"/>
                <a:cs typeface="Fira Sans" pitchFamily="34" charset="-120"/>
              </a:rPr>
              <a:t>The Basic Plan is a more affordable option, perfect for those with more modest email needs. This plan includes up to 5 email accounts, domain name registration, and a range of essential features. The annual cost is 270,000 TSH, or 650,000 TSH for a 48-month commitment, with a significant 60.19% discount for the longer-term plan.</a:t>
            </a:r>
            <a:endParaRPr lang="en-US" sz="1242" dirty="0"/>
          </a:p>
        </p:txBody>
      </p:sp>
      <p:sp>
        <p:nvSpPr>
          <p:cNvPr id="7" name="Text 5"/>
          <p:cNvSpPr/>
          <p:nvPr/>
        </p:nvSpPr>
        <p:spPr>
          <a:xfrm>
            <a:off x="6201728" y="1321237"/>
            <a:ext cx="1972151" cy="246459"/>
          </a:xfrm>
          <a:prstGeom prst="rect">
            <a:avLst/>
          </a:prstGeom>
          <a:noFill/>
          <a:ln/>
        </p:spPr>
        <p:txBody>
          <a:bodyPr wrap="none" rtlCol="0" anchor="t"/>
          <a:lstStyle/>
          <a:p>
            <a:pPr indent="0" marL="0">
              <a:lnSpc>
                <a:spcPts val="1941"/>
              </a:lnSpc>
              <a:buNone/>
            </a:pPr>
            <a:r>
              <a:rPr lang="en-US" sz="1553" b="1" dirty="0">
                <a:solidFill>
                  <a:srgbClr val="FF726D"/>
                </a:solidFill>
                <a:latin typeface="Inconsolata" pitchFamily="34" charset="0"/>
                <a:ea typeface="Inconsolata" pitchFamily="34" charset="-122"/>
                <a:cs typeface="Inconsolata" pitchFamily="34" charset="-120"/>
              </a:rPr>
              <a:t>Price Breakdown</a:t>
            </a:r>
            <a:endParaRPr lang="en-US" sz="1553" dirty="0"/>
          </a:p>
        </p:txBody>
      </p:sp>
      <p:sp>
        <p:nvSpPr>
          <p:cNvPr id="8" name="Text 6"/>
          <p:cNvSpPr/>
          <p:nvPr/>
        </p:nvSpPr>
        <p:spPr>
          <a:xfrm>
            <a:off x="6201728" y="1725454"/>
            <a:ext cx="2241233" cy="504825"/>
          </a:xfrm>
          <a:prstGeom prst="rect">
            <a:avLst/>
          </a:prstGeom>
          <a:noFill/>
          <a:ln/>
        </p:spPr>
        <p:txBody>
          <a:bodyPr wrap="square" rtlCol="0" anchor="t"/>
          <a:lstStyle/>
          <a:p>
            <a:pPr indent="0" marL="0">
              <a:lnSpc>
                <a:spcPts val="1988"/>
              </a:lnSpc>
              <a:buNone/>
            </a:pPr>
            <a:r>
              <a:rPr lang="en-US" sz="1242" dirty="0">
                <a:solidFill>
                  <a:srgbClr val="DAD1E6"/>
                </a:solidFill>
                <a:latin typeface="Fira Sans" pitchFamily="34" charset="0"/>
                <a:ea typeface="Fira Sans" pitchFamily="34" charset="-122"/>
                <a:cs typeface="Fira Sans" pitchFamily="34" charset="-120"/>
              </a:rPr>
              <a:t>The Basic Plan's price distribution is as follows:</a:t>
            </a:r>
            <a:endParaRPr lang="en-US" sz="1242" dirty="0"/>
          </a:p>
        </p:txBody>
      </p:sp>
      <p:sp>
        <p:nvSpPr>
          <p:cNvPr id="9" name="Text 7"/>
          <p:cNvSpPr/>
          <p:nvPr/>
        </p:nvSpPr>
        <p:spPr>
          <a:xfrm>
            <a:off x="6454140" y="2372201"/>
            <a:ext cx="1988820" cy="504825"/>
          </a:xfrm>
          <a:prstGeom prst="rect">
            <a:avLst/>
          </a:prstGeom>
          <a:noFill/>
          <a:ln/>
        </p:spPr>
        <p:txBody>
          <a:bodyPr wrap="squar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Domain name registration: 40,000 TSH</a:t>
            </a:r>
            <a:endParaRPr lang="en-US" sz="1242" dirty="0"/>
          </a:p>
        </p:txBody>
      </p:sp>
      <p:sp>
        <p:nvSpPr>
          <p:cNvPr id="10" name="Text 8"/>
          <p:cNvSpPr/>
          <p:nvPr/>
        </p:nvSpPr>
        <p:spPr>
          <a:xfrm>
            <a:off x="6454140" y="2940129"/>
            <a:ext cx="1988820" cy="504825"/>
          </a:xfrm>
          <a:prstGeom prst="rect">
            <a:avLst/>
          </a:prstGeom>
          <a:noFill/>
          <a:ln/>
        </p:spPr>
        <p:txBody>
          <a:bodyPr wrap="squar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Annual hosting fee: 90,000 TSH</a:t>
            </a:r>
            <a:endParaRPr lang="en-US" sz="1242" dirty="0"/>
          </a:p>
        </p:txBody>
      </p:sp>
      <p:sp>
        <p:nvSpPr>
          <p:cNvPr id="11" name="Text 9"/>
          <p:cNvSpPr/>
          <p:nvPr/>
        </p:nvSpPr>
        <p:spPr>
          <a:xfrm>
            <a:off x="6454140" y="3508058"/>
            <a:ext cx="1988820" cy="504825"/>
          </a:xfrm>
          <a:prstGeom prst="rect">
            <a:avLst/>
          </a:prstGeom>
          <a:noFill/>
          <a:ln/>
        </p:spPr>
        <p:txBody>
          <a:bodyPr wrap="squar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Limited features included: 90,000 TSH</a:t>
            </a:r>
            <a:endParaRPr lang="en-US" sz="1242" dirty="0"/>
          </a:p>
        </p:txBody>
      </p:sp>
      <p:sp>
        <p:nvSpPr>
          <p:cNvPr id="12" name="Text 10"/>
          <p:cNvSpPr/>
          <p:nvPr/>
        </p:nvSpPr>
        <p:spPr>
          <a:xfrm>
            <a:off x="6454140" y="4075986"/>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Service charges: 50,000 TSH</a:t>
            </a:r>
            <a:endParaRPr lang="en-US" sz="1242" dirty="0"/>
          </a:p>
        </p:txBody>
      </p:sp>
      <p:sp>
        <p:nvSpPr>
          <p:cNvPr id="13" name="Text 11"/>
          <p:cNvSpPr/>
          <p:nvPr/>
        </p:nvSpPr>
        <p:spPr>
          <a:xfrm>
            <a:off x="6454140" y="4391501"/>
            <a:ext cx="1988820" cy="1009650"/>
          </a:xfrm>
          <a:prstGeom prst="rect">
            <a:avLst/>
          </a:prstGeom>
          <a:noFill/>
          <a:ln/>
        </p:spPr>
        <p:txBody>
          <a:bodyPr wrap="squar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Those who opt for the 48-month discount of 60.19% will receive the applied benefits.</a:t>
            </a:r>
            <a:endParaRPr lang="en-US" sz="1242" dirty="0"/>
          </a:p>
        </p:txBody>
      </p:sp>
      <p:sp>
        <p:nvSpPr>
          <p:cNvPr id="14" name="Text 12"/>
          <p:cNvSpPr/>
          <p:nvPr/>
        </p:nvSpPr>
        <p:spPr>
          <a:xfrm>
            <a:off x="8835390" y="1321237"/>
            <a:ext cx="1972151" cy="246459"/>
          </a:xfrm>
          <a:prstGeom prst="rect">
            <a:avLst/>
          </a:prstGeom>
          <a:noFill/>
          <a:ln/>
        </p:spPr>
        <p:txBody>
          <a:bodyPr wrap="none" rtlCol="0" anchor="t"/>
          <a:lstStyle/>
          <a:p>
            <a:pPr indent="0" marL="0">
              <a:lnSpc>
                <a:spcPts val="1941"/>
              </a:lnSpc>
              <a:buNone/>
            </a:pPr>
            <a:r>
              <a:rPr lang="en-US" sz="1553" b="1" dirty="0">
                <a:solidFill>
                  <a:srgbClr val="FF726D"/>
                </a:solidFill>
                <a:latin typeface="Inconsolata" pitchFamily="34" charset="0"/>
                <a:ea typeface="Inconsolata" pitchFamily="34" charset="-122"/>
                <a:cs typeface="Inconsolata" pitchFamily="34" charset="-120"/>
              </a:rPr>
              <a:t>Included Features</a:t>
            </a:r>
            <a:endParaRPr lang="en-US" sz="1553" dirty="0"/>
          </a:p>
        </p:txBody>
      </p:sp>
      <p:sp>
        <p:nvSpPr>
          <p:cNvPr id="15" name="Text 13"/>
          <p:cNvSpPr/>
          <p:nvPr/>
        </p:nvSpPr>
        <p:spPr>
          <a:xfrm>
            <a:off x="8835390" y="1725454"/>
            <a:ext cx="2241233" cy="504825"/>
          </a:xfrm>
          <a:prstGeom prst="rect">
            <a:avLst/>
          </a:prstGeom>
          <a:noFill/>
          <a:ln/>
        </p:spPr>
        <p:txBody>
          <a:bodyPr wrap="square" rtlCol="0" anchor="t"/>
          <a:lstStyle/>
          <a:p>
            <a:pPr indent="0" marL="0">
              <a:lnSpc>
                <a:spcPts val="1988"/>
              </a:lnSpc>
              <a:buNone/>
            </a:pPr>
            <a:r>
              <a:rPr lang="en-US" sz="1242" dirty="0">
                <a:solidFill>
                  <a:srgbClr val="DAD1E6"/>
                </a:solidFill>
                <a:latin typeface="Fira Sans" pitchFamily="34" charset="0"/>
                <a:ea typeface="Fira Sans" pitchFamily="34" charset="-122"/>
                <a:cs typeface="Fira Sans" pitchFamily="34" charset="-120"/>
              </a:rPr>
              <a:t>The Basic Plan offers the following features:</a:t>
            </a:r>
            <a:endParaRPr lang="en-US" sz="1242" dirty="0"/>
          </a:p>
        </p:txBody>
      </p:sp>
      <p:sp>
        <p:nvSpPr>
          <p:cNvPr id="16" name="Text 14"/>
          <p:cNvSpPr/>
          <p:nvPr/>
        </p:nvSpPr>
        <p:spPr>
          <a:xfrm>
            <a:off x="9087803" y="2372201"/>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Up to 5 email accounts</a:t>
            </a:r>
            <a:endParaRPr lang="en-US" sz="1242" dirty="0"/>
          </a:p>
        </p:txBody>
      </p:sp>
      <p:sp>
        <p:nvSpPr>
          <p:cNvPr id="17" name="Text 15"/>
          <p:cNvSpPr/>
          <p:nvPr/>
        </p:nvSpPr>
        <p:spPr>
          <a:xfrm>
            <a:off x="9087803" y="2687717"/>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1 domain name registration</a:t>
            </a:r>
            <a:endParaRPr lang="en-US" sz="1242" dirty="0"/>
          </a:p>
        </p:txBody>
      </p:sp>
      <p:sp>
        <p:nvSpPr>
          <p:cNvPr id="18" name="Text 16"/>
          <p:cNvSpPr/>
          <p:nvPr/>
        </p:nvSpPr>
        <p:spPr>
          <a:xfrm>
            <a:off x="9087803" y="3003233"/>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10 GB storage per account</a:t>
            </a:r>
            <a:endParaRPr lang="en-US" sz="1242" dirty="0"/>
          </a:p>
        </p:txBody>
      </p:sp>
      <p:sp>
        <p:nvSpPr>
          <p:cNvPr id="19" name="Text 17"/>
          <p:cNvSpPr/>
          <p:nvPr/>
        </p:nvSpPr>
        <p:spPr>
          <a:xfrm>
            <a:off x="9087803" y="3318748"/>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5 forwarding rules</a:t>
            </a:r>
            <a:endParaRPr lang="en-US" sz="1242" dirty="0"/>
          </a:p>
        </p:txBody>
      </p:sp>
      <p:sp>
        <p:nvSpPr>
          <p:cNvPr id="20" name="Text 18"/>
          <p:cNvSpPr/>
          <p:nvPr/>
        </p:nvSpPr>
        <p:spPr>
          <a:xfrm>
            <a:off x="9087803" y="3634264"/>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Email aliases</a:t>
            </a:r>
            <a:endParaRPr lang="en-US" sz="1242" dirty="0"/>
          </a:p>
        </p:txBody>
      </p:sp>
      <p:sp>
        <p:nvSpPr>
          <p:cNvPr id="21" name="Text 19"/>
          <p:cNvSpPr/>
          <p:nvPr/>
        </p:nvSpPr>
        <p:spPr>
          <a:xfrm>
            <a:off x="9087803" y="3949779"/>
            <a:ext cx="1988820" cy="504825"/>
          </a:xfrm>
          <a:prstGeom prst="rect">
            <a:avLst/>
          </a:prstGeom>
          <a:noFill/>
          <a:ln/>
        </p:spPr>
        <p:txBody>
          <a:bodyPr wrap="squar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Advanced phishing, spam, and malware protection</a:t>
            </a:r>
            <a:endParaRPr lang="en-US" sz="1242" dirty="0"/>
          </a:p>
        </p:txBody>
      </p:sp>
      <p:sp>
        <p:nvSpPr>
          <p:cNvPr id="22" name="Text 20"/>
          <p:cNvSpPr/>
          <p:nvPr/>
        </p:nvSpPr>
        <p:spPr>
          <a:xfrm>
            <a:off x="9087803" y="4517708"/>
            <a:ext cx="1988820" cy="504825"/>
          </a:xfrm>
          <a:prstGeom prst="rect">
            <a:avLst/>
          </a:prstGeom>
          <a:noFill/>
          <a:ln/>
        </p:spPr>
        <p:txBody>
          <a:bodyPr wrap="squar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DKIM, DMARC, and SPF support</a:t>
            </a:r>
            <a:endParaRPr lang="en-US" sz="1242" dirty="0"/>
          </a:p>
        </p:txBody>
      </p:sp>
      <p:sp>
        <p:nvSpPr>
          <p:cNvPr id="23" name="Text 21"/>
          <p:cNvSpPr/>
          <p:nvPr/>
        </p:nvSpPr>
        <p:spPr>
          <a:xfrm>
            <a:off x="9087803" y="5085636"/>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Secure web application</a:t>
            </a:r>
            <a:endParaRPr lang="en-US" sz="1242" dirty="0"/>
          </a:p>
        </p:txBody>
      </p:sp>
      <p:sp>
        <p:nvSpPr>
          <p:cNvPr id="24" name="Text 22"/>
          <p:cNvSpPr/>
          <p:nvPr/>
        </p:nvSpPr>
        <p:spPr>
          <a:xfrm>
            <a:off x="9087803" y="5401151"/>
            <a:ext cx="1988820" cy="504825"/>
          </a:xfrm>
          <a:prstGeom prst="rect">
            <a:avLst/>
          </a:prstGeom>
          <a:noFill/>
          <a:ln/>
        </p:spPr>
        <p:txBody>
          <a:bodyPr wrap="squar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Access with any app or device</a:t>
            </a:r>
            <a:endParaRPr lang="en-US" sz="1242" dirty="0"/>
          </a:p>
        </p:txBody>
      </p:sp>
      <p:sp>
        <p:nvSpPr>
          <p:cNvPr id="25" name="Text 23"/>
          <p:cNvSpPr/>
          <p:nvPr/>
        </p:nvSpPr>
        <p:spPr>
          <a:xfrm>
            <a:off x="9087803" y="5969079"/>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Contacts service</a:t>
            </a:r>
            <a:endParaRPr lang="en-US" sz="1242" dirty="0"/>
          </a:p>
        </p:txBody>
      </p:sp>
      <p:sp>
        <p:nvSpPr>
          <p:cNvPr id="26" name="Text 24"/>
          <p:cNvSpPr/>
          <p:nvPr/>
        </p:nvSpPr>
        <p:spPr>
          <a:xfrm>
            <a:off x="9087803" y="6284595"/>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Easy configuration wizard</a:t>
            </a:r>
            <a:endParaRPr lang="en-US" sz="1242" dirty="0"/>
          </a:p>
        </p:txBody>
      </p:sp>
      <p:sp>
        <p:nvSpPr>
          <p:cNvPr id="27" name="Text 25"/>
          <p:cNvSpPr/>
          <p:nvPr/>
        </p:nvSpPr>
        <p:spPr>
          <a:xfrm>
            <a:off x="9087803" y="6600111"/>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Email forwarding</a:t>
            </a:r>
            <a:endParaRPr lang="en-US" sz="1242" dirty="0"/>
          </a:p>
        </p:txBody>
      </p:sp>
      <p:sp>
        <p:nvSpPr>
          <p:cNvPr id="28" name="Text 26"/>
          <p:cNvSpPr/>
          <p:nvPr/>
        </p:nvSpPr>
        <p:spPr>
          <a:xfrm>
            <a:off x="9087803" y="6915626"/>
            <a:ext cx="1988820" cy="504825"/>
          </a:xfrm>
          <a:prstGeom prst="rect">
            <a:avLst/>
          </a:prstGeom>
          <a:noFill/>
          <a:ln/>
        </p:spPr>
        <p:txBody>
          <a:bodyPr wrap="squar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Importing of existing emails</a:t>
            </a:r>
            <a:endParaRPr lang="en-US" sz="1242" dirty="0"/>
          </a:p>
        </p:txBody>
      </p:sp>
      <p:sp>
        <p:nvSpPr>
          <p:cNvPr id="29" name="Text 27"/>
          <p:cNvSpPr/>
          <p:nvPr/>
        </p:nvSpPr>
        <p:spPr>
          <a:xfrm>
            <a:off x="9087803" y="7483554"/>
            <a:ext cx="1988820" cy="252413"/>
          </a:xfrm>
          <a:prstGeom prst="rect">
            <a:avLst/>
          </a:prstGeom>
          <a:noFill/>
          <a:ln/>
        </p:spPr>
        <p:txBody>
          <a:bodyPr wrap="none" rtlCol="0" anchor="t"/>
          <a:lstStyle/>
          <a:p>
            <a:pPr algn="l" marL="342900" indent="-342900">
              <a:lnSpc>
                <a:spcPts val="1988"/>
              </a:lnSpc>
              <a:buSzPct val="100000"/>
              <a:buChar char="•"/>
            </a:pPr>
            <a:r>
              <a:rPr lang="en-US" sz="1242" dirty="0">
                <a:solidFill>
                  <a:srgbClr val="DAD1E6"/>
                </a:solidFill>
                <a:latin typeface="Fira Sans" pitchFamily="34" charset="0"/>
                <a:ea typeface="Fira Sans" pitchFamily="34" charset="-122"/>
                <a:cs typeface="Fira Sans" pitchFamily="34" charset="-120"/>
              </a:rPr>
              <a:t>Custom email domains</a:t>
            </a:r>
            <a:endParaRPr lang="en-US" sz="1242" dirty="0"/>
          </a:p>
        </p:txBody>
      </p:sp>
      <p:pic>
        <p:nvPicPr>
          <p:cNvPr id="30"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
        <p:nvSpPr>
          <p:cNvPr id="4" name="Text 2"/>
          <p:cNvSpPr/>
          <p:nvPr/>
        </p:nvSpPr>
        <p:spPr>
          <a:xfrm>
            <a:off x="2037993" y="1661398"/>
            <a:ext cx="6109692" cy="694373"/>
          </a:xfrm>
          <a:prstGeom prst="rect">
            <a:avLst/>
          </a:prstGeom>
          <a:noFill/>
          <a:ln/>
        </p:spPr>
        <p:txBody>
          <a:bodyPr wrap="non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Pricing and Commitment</a:t>
            </a:r>
            <a:endParaRPr lang="en-US" sz="4374" dirty="0"/>
          </a:p>
        </p:txBody>
      </p:sp>
      <p:sp>
        <p:nvSpPr>
          <p:cNvPr id="5" name="Shape 3"/>
          <p:cNvSpPr/>
          <p:nvPr/>
        </p:nvSpPr>
        <p:spPr>
          <a:xfrm>
            <a:off x="2037993" y="2800112"/>
            <a:ext cx="5166122" cy="3767971"/>
          </a:xfrm>
          <a:prstGeom prst="roundRect">
            <a:avLst>
              <a:gd name="adj" fmla="val 1769"/>
            </a:avLst>
          </a:prstGeom>
          <a:solidFill>
            <a:srgbClr val="382748"/>
          </a:solidFill>
          <a:ln/>
        </p:spPr>
      </p:sp>
      <p:sp>
        <p:nvSpPr>
          <p:cNvPr id="6" name="Text 4"/>
          <p:cNvSpPr/>
          <p:nvPr/>
        </p:nvSpPr>
        <p:spPr>
          <a:xfrm>
            <a:off x="2260163" y="3022283"/>
            <a:ext cx="3887153" cy="347186"/>
          </a:xfrm>
          <a:prstGeom prst="rect">
            <a:avLst/>
          </a:prstGeom>
          <a:noFill/>
          <a:ln/>
        </p:spPr>
        <p:txBody>
          <a:bodyPr wrap="none" rtlCol="0" anchor="t"/>
          <a:lstStyle/>
          <a:p>
            <a:pPr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Annual and Quadrennial Plans</a:t>
            </a:r>
            <a:endParaRPr lang="en-US" sz="2187" dirty="0"/>
          </a:p>
        </p:txBody>
      </p:sp>
      <p:sp>
        <p:nvSpPr>
          <p:cNvPr id="7" name="Text 5"/>
          <p:cNvSpPr/>
          <p:nvPr/>
        </p:nvSpPr>
        <p:spPr>
          <a:xfrm>
            <a:off x="2260163" y="3502700"/>
            <a:ext cx="4721781" cy="2843213"/>
          </a:xfrm>
          <a:prstGeom prst="rect">
            <a:avLst/>
          </a:prstGeom>
          <a:noFill/>
          <a:ln/>
        </p:spPr>
        <p:txBody>
          <a:bodyPr wrap="squar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The pricing for these email packages is offered in two options: annual (12-month) or quadrennial (48-month) plans. This ensures a consistent low price and avoids the hassle of monthly billing. By committing to a longer-term plan, you can take advantage of significant discounts and enjoy a more stable and predictable pricing structure.</a:t>
            </a:r>
            <a:endParaRPr lang="en-US" sz="1750" dirty="0"/>
          </a:p>
        </p:txBody>
      </p:sp>
      <p:sp>
        <p:nvSpPr>
          <p:cNvPr id="8" name="Shape 6"/>
          <p:cNvSpPr/>
          <p:nvPr/>
        </p:nvSpPr>
        <p:spPr>
          <a:xfrm>
            <a:off x="7426285" y="2800112"/>
            <a:ext cx="5166122" cy="3767971"/>
          </a:xfrm>
          <a:prstGeom prst="roundRect">
            <a:avLst>
              <a:gd name="adj" fmla="val 1769"/>
            </a:avLst>
          </a:prstGeom>
          <a:solidFill>
            <a:srgbClr val="382748"/>
          </a:solidFill>
          <a:ln/>
        </p:spPr>
      </p:sp>
      <p:sp>
        <p:nvSpPr>
          <p:cNvPr id="9" name="Text 7"/>
          <p:cNvSpPr/>
          <p:nvPr/>
        </p:nvSpPr>
        <p:spPr>
          <a:xfrm>
            <a:off x="7648456" y="3022283"/>
            <a:ext cx="4442460" cy="347186"/>
          </a:xfrm>
          <a:prstGeom prst="rect">
            <a:avLst/>
          </a:prstGeom>
          <a:noFill/>
          <a:ln/>
        </p:spPr>
        <p:txBody>
          <a:bodyPr wrap="none" rtlCol="0" anchor="t"/>
          <a:lstStyle/>
          <a:p>
            <a:pPr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Fully Functional Email Addresses</a:t>
            </a:r>
            <a:endParaRPr lang="en-US" sz="2187" dirty="0"/>
          </a:p>
        </p:txBody>
      </p:sp>
      <p:sp>
        <p:nvSpPr>
          <p:cNvPr id="10" name="Text 8"/>
          <p:cNvSpPr/>
          <p:nvPr/>
        </p:nvSpPr>
        <p:spPr>
          <a:xfrm>
            <a:off x="7648456" y="3502700"/>
            <a:ext cx="4721781" cy="2487811"/>
          </a:xfrm>
          <a:prstGeom prst="rect">
            <a:avLst/>
          </a:prstGeom>
          <a:noFill/>
          <a:ln/>
        </p:spPr>
        <p:txBody>
          <a:bodyPr wrap="squar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Regardless of the plan you choose, you'll receive a fully functional email address that adheres to our service policy. This means you can enjoy all the benefits of a professional email solution, including advanced security features and seamless integration with your preferred devices and applications.</a:t>
            </a:r>
            <a:endParaRPr lang="en-US" sz="1750" dirty="0"/>
          </a:p>
        </p:txBody>
      </p:sp>
      <p:pic>
        <p:nvPicPr>
          <p:cNvPr id="1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10980420" y="0"/>
            <a:ext cx="3657600" cy="8229600"/>
          </a:xfrm>
          <a:prstGeom prst="rect">
            <a:avLst/>
          </a:prstGeom>
        </p:spPr>
      </p:pic>
      <p:sp>
        <p:nvSpPr>
          <p:cNvPr id="5" name="Text 2"/>
          <p:cNvSpPr/>
          <p:nvPr/>
        </p:nvSpPr>
        <p:spPr>
          <a:xfrm>
            <a:off x="833199" y="614482"/>
            <a:ext cx="6387465" cy="694373"/>
          </a:xfrm>
          <a:prstGeom prst="rect">
            <a:avLst/>
          </a:prstGeom>
          <a:noFill/>
          <a:ln/>
        </p:spPr>
        <p:txBody>
          <a:bodyPr wrap="non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Choosing the Right Plan</a:t>
            </a:r>
            <a:endParaRPr lang="en-US" sz="4374" dirty="0"/>
          </a:p>
        </p:txBody>
      </p:sp>
      <p:pic>
        <p:nvPicPr>
          <p:cNvPr id="6" name="Image 1" descr="preencoded.png">    </p:cNvPr>
          <p:cNvPicPr>
            <a:picLocks noChangeAspect="1"/>
          </p:cNvPicPr>
          <p:nvPr/>
        </p:nvPicPr>
        <p:blipFill>
          <a:blip r:embed="rId2"/>
          <a:stretch>
            <a:fillRect/>
          </a:stretch>
        </p:blipFill>
        <p:spPr>
          <a:xfrm>
            <a:off x="833199" y="1642110"/>
            <a:ext cx="1110972" cy="1990963"/>
          </a:xfrm>
          <a:prstGeom prst="rect">
            <a:avLst/>
          </a:prstGeom>
        </p:spPr>
      </p:pic>
      <p:sp>
        <p:nvSpPr>
          <p:cNvPr id="7" name="Text 3"/>
          <p:cNvSpPr/>
          <p:nvPr/>
        </p:nvSpPr>
        <p:spPr>
          <a:xfrm>
            <a:off x="2277428" y="1864281"/>
            <a:ext cx="2777490" cy="347186"/>
          </a:xfrm>
          <a:prstGeom prst="rect">
            <a:avLst/>
          </a:prstGeom>
          <a:noFill/>
          <a:ln/>
        </p:spPr>
        <p:txBody>
          <a:bodyPr wrap="none" rtlCol="0" anchor="t"/>
          <a:lstStyle/>
          <a:p>
            <a:pPr algn="l"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Basic Plan</a:t>
            </a:r>
            <a:endParaRPr lang="en-US" sz="2187" dirty="0"/>
          </a:p>
        </p:txBody>
      </p:sp>
      <p:sp>
        <p:nvSpPr>
          <p:cNvPr id="8" name="Text 4"/>
          <p:cNvSpPr/>
          <p:nvPr/>
        </p:nvSpPr>
        <p:spPr>
          <a:xfrm>
            <a:off x="2277428" y="2344698"/>
            <a:ext cx="7862173" cy="1066205"/>
          </a:xfrm>
          <a:prstGeom prst="rect">
            <a:avLst/>
          </a:prstGeom>
          <a:noFill/>
          <a:ln/>
        </p:spPr>
        <p:txBody>
          <a:bodyPr wrap="square" rtlCol="0" anchor="t"/>
          <a:lstStyle/>
          <a:p>
            <a:pPr algn="l" indent="0" marL="0">
              <a:lnSpc>
                <a:spcPts val="2799"/>
              </a:lnSpc>
              <a:buNone/>
            </a:pPr>
            <a:r>
              <a:rPr lang="en-US" sz="1750" dirty="0">
                <a:solidFill>
                  <a:srgbClr val="DAD1E6"/>
                </a:solidFill>
                <a:latin typeface="Fira Sans" pitchFamily="34" charset="0"/>
                <a:ea typeface="Fira Sans" pitchFamily="34" charset="-122"/>
                <a:cs typeface="Fira Sans" pitchFamily="34" charset="-120"/>
              </a:rPr>
              <a:t>The Basic Plan is a good choice for those who need more storage and advanced email management features, but don't require the full suite of capabilities offered by the Standard Plan.</a:t>
            </a:r>
            <a:endParaRPr lang="en-US" sz="1750" dirty="0"/>
          </a:p>
        </p:txBody>
      </p:sp>
      <p:pic>
        <p:nvPicPr>
          <p:cNvPr id="9" name="Image 2" descr="preencoded.png">    </p:cNvPr>
          <p:cNvPicPr>
            <a:picLocks noChangeAspect="1"/>
          </p:cNvPicPr>
          <p:nvPr/>
        </p:nvPicPr>
        <p:blipFill>
          <a:blip r:embed="rId3"/>
          <a:stretch>
            <a:fillRect/>
          </a:stretch>
        </p:blipFill>
        <p:spPr>
          <a:xfrm>
            <a:off x="833199" y="3633073"/>
            <a:ext cx="1110972" cy="1990963"/>
          </a:xfrm>
          <a:prstGeom prst="rect">
            <a:avLst/>
          </a:prstGeom>
        </p:spPr>
      </p:pic>
      <p:sp>
        <p:nvSpPr>
          <p:cNvPr id="10" name="Text 5"/>
          <p:cNvSpPr/>
          <p:nvPr/>
        </p:nvSpPr>
        <p:spPr>
          <a:xfrm>
            <a:off x="2277428" y="3855244"/>
            <a:ext cx="2777490" cy="347186"/>
          </a:xfrm>
          <a:prstGeom prst="rect">
            <a:avLst/>
          </a:prstGeom>
          <a:noFill/>
          <a:ln/>
        </p:spPr>
        <p:txBody>
          <a:bodyPr wrap="none" rtlCol="0" anchor="t"/>
          <a:lstStyle/>
          <a:p>
            <a:pPr algn="l"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Standard Plan</a:t>
            </a:r>
            <a:endParaRPr lang="en-US" sz="2187" dirty="0"/>
          </a:p>
        </p:txBody>
      </p:sp>
      <p:sp>
        <p:nvSpPr>
          <p:cNvPr id="11" name="Text 6"/>
          <p:cNvSpPr/>
          <p:nvPr/>
        </p:nvSpPr>
        <p:spPr>
          <a:xfrm>
            <a:off x="2277428" y="4335661"/>
            <a:ext cx="7862173" cy="1066205"/>
          </a:xfrm>
          <a:prstGeom prst="rect">
            <a:avLst/>
          </a:prstGeom>
          <a:noFill/>
          <a:ln/>
        </p:spPr>
        <p:txBody>
          <a:bodyPr wrap="square" rtlCol="0" anchor="t"/>
          <a:lstStyle/>
          <a:p>
            <a:pPr algn="l" indent="0" marL="0">
              <a:lnSpc>
                <a:spcPts val="2799"/>
              </a:lnSpc>
              <a:buNone/>
            </a:pPr>
            <a:r>
              <a:rPr lang="en-US" sz="1750" dirty="0">
                <a:solidFill>
                  <a:srgbClr val="DAD1E6"/>
                </a:solidFill>
                <a:latin typeface="Fira Sans" pitchFamily="34" charset="0"/>
                <a:ea typeface="Fira Sans" pitchFamily="34" charset="-122"/>
                <a:cs typeface="Fira Sans" pitchFamily="34" charset="-120"/>
              </a:rPr>
              <a:t>The Standard Plan is a comprehensive solution that caters to the needs of growing businesses, providing a wider range of features and storage options to support your email-based communication and collaboration needs.</a:t>
            </a:r>
            <a:endParaRPr lang="en-US" sz="1750" dirty="0"/>
          </a:p>
        </p:txBody>
      </p:sp>
      <p:pic>
        <p:nvPicPr>
          <p:cNvPr id="12" name="Image 3" descr="preencoded.png">    </p:cNvPr>
          <p:cNvPicPr>
            <a:picLocks noChangeAspect="1"/>
          </p:cNvPicPr>
          <p:nvPr/>
        </p:nvPicPr>
        <p:blipFill>
          <a:blip r:embed="rId4"/>
          <a:stretch>
            <a:fillRect/>
          </a:stretch>
        </p:blipFill>
        <p:spPr>
          <a:xfrm>
            <a:off x="833199" y="5624036"/>
            <a:ext cx="1110972" cy="1990963"/>
          </a:xfrm>
          <a:prstGeom prst="rect">
            <a:avLst/>
          </a:prstGeom>
        </p:spPr>
      </p:pic>
      <p:sp>
        <p:nvSpPr>
          <p:cNvPr id="13" name="Text 7"/>
          <p:cNvSpPr/>
          <p:nvPr/>
        </p:nvSpPr>
        <p:spPr>
          <a:xfrm>
            <a:off x="2277428" y="5846207"/>
            <a:ext cx="2777490" cy="347186"/>
          </a:xfrm>
          <a:prstGeom prst="rect">
            <a:avLst/>
          </a:prstGeom>
          <a:noFill/>
          <a:ln/>
        </p:spPr>
        <p:txBody>
          <a:bodyPr wrap="none" rtlCol="0" anchor="t"/>
          <a:lstStyle/>
          <a:p>
            <a:pPr algn="l"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Need Help?</a:t>
            </a:r>
            <a:endParaRPr lang="en-US" sz="2187" dirty="0"/>
          </a:p>
        </p:txBody>
      </p:sp>
      <p:sp>
        <p:nvSpPr>
          <p:cNvPr id="14" name="Text 8"/>
          <p:cNvSpPr/>
          <p:nvPr/>
        </p:nvSpPr>
        <p:spPr>
          <a:xfrm>
            <a:off x="2277428" y="6326624"/>
            <a:ext cx="7862173" cy="1066205"/>
          </a:xfrm>
          <a:prstGeom prst="rect">
            <a:avLst/>
          </a:prstGeom>
          <a:noFill/>
          <a:ln/>
        </p:spPr>
        <p:txBody>
          <a:bodyPr wrap="square" rtlCol="0" anchor="t"/>
          <a:lstStyle/>
          <a:p>
            <a:pPr algn="l" indent="0" marL="0">
              <a:lnSpc>
                <a:spcPts val="2799"/>
              </a:lnSpc>
              <a:buNone/>
            </a:pPr>
            <a:r>
              <a:rPr lang="en-US" sz="1750" dirty="0">
                <a:solidFill>
                  <a:srgbClr val="DAD1E6"/>
                </a:solidFill>
                <a:latin typeface="Fira Sans" pitchFamily="34" charset="0"/>
                <a:ea typeface="Fira Sans" pitchFamily="34" charset="-122"/>
                <a:cs typeface="Fira Sans" pitchFamily="34" charset="-120"/>
              </a:rPr>
              <a:t>If you're still unsure which plan is the best fit for your requirements, our friendly customer support team is always available to answer your questions and help you choose the right plan for your needs.</a:t>
            </a:r>
            <a:endParaRPr lang="en-US" sz="1750" dirty="0"/>
          </a:p>
        </p:txBody>
      </p:sp>
      <p:pic>
        <p:nvPicPr>
          <p:cNvPr id="15"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
        <p:nvSpPr>
          <p:cNvPr id="4" name="Text 2"/>
          <p:cNvSpPr/>
          <p:nvPr/>
        </p:nvSpPr>
        <p:spPr>
          <a:xfrm>
            <a:off x="2037993" y="1498878"/>
            <a:ext cx="5554980" cy="694373"/>
          </a:xfrm>
          <a:prstGeom prst="rect">
            <a:avLst/>
          </a:prstGeom>
          <a:noFill/>
          <a:ln/>
        </p:spPr>
        <p:txBody>
          <a:bodyPr wrap="non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Key Highlights</a:t>
            </a:r>
            <a:endParaRPr lang="en-US" sz="4374" dirty="0"/>
          </a:p>
        </p:txBody>
      </p:sp>
      <p:pic>
        <p:nvPicPr>
          <p:cNvPr id="5" name="Image 0" descr="preencoded.png">    </p:cNvPr>
          <p:cNvPicPr>
            <a:picLocks noChangeAspect="1"/>
          </p:cNvPicPr>
          <p:nvPr/>
        </p:nvPicPr>
        <p:blipFill>
          <a:blip r:embed="rId1"/>
          <a:stretch>
            <a:fillRect/>
          </a:stretch>
        </p:blipFill>
        <p:spPr>
          <a:xfrm>
            <a:off x="2037993" y="2637592"/>
            <a:ext cx="555427" cy="555427"/>
          </a:xfrm>
          <a:prstGeom prst="rect">
            <a:avLst/>
          </a:prstGeom>
        </p:spPr>
      </p:pic>
      <p:sp>
        <p:nvSpPr>
          <p:cNvPr id="6" name="Text 3"/>
          <p:cNvSpPr/>
          <p:nvPr/>
        </p:nvSpPr>
        <p:spPr>
          <a:xfrm>
            <a:off x="2037993" y="3415189"/>
            <a:ext cx="2388632" cy="694373"/>
          </a:xfrm>
          <a:prstGeom prst="rect">
            <a:avLst/>
          </a:prstGeom>
          <a:noFill/>
          <a:ln/>
        </p:spPr>
        <p:txBody>
          <a:bodyPr wrap="square" rtlCol="0" anchor="t"/>
          <a:lstStyle/>
          <a:p>
            <a:pPr algn="l"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Domain Registration</a:t>
            </a:r>
            <a:endParaRPr lang="en-US" sz="2187" dirty="0"/>
          </a:p>
        </p:txBody>
      </p:sp>
      <p:sp>
        <p:nvSpPr>
          <p:cNvPr id="7" name="Text 4"/>
          <p:cNvSpPr/>
          <p:nvPr/>
        </p:nvSpPr>
        <p:spPr>
          <a:xfrm>
            <a:off x="2037993" y="4242792"/>
            <a:ext cx="2388632" cy="2487811"/>
          </a:xfrm>
          <a:prstGeom prst="rect">
            <a:avLst/>
          </a:prstGeom>
          <a:noFill/>
          <a:ln/>
        </p:spPr>
        <p:txBody>
          <a:bodyPr wrap="square" rtlCol="0" anchor="t"/>
          <a:lstStyle/>
          <a:p>
            <a:pPr algn="l" indent="0" marL="0">
              <a:lnSpc>
                <a:spcPts val="2799"/>
              </a:lnSpc>
              <a:buNone/>
            </a:pPr>
            <a:r>
              <a:rPr lang="en-US" sz="1750" dirty="0">
                <a:solidFill>
                  <a:srgbClr val="DAD1E6"/>
                </a:solidFill>
                <a:latin typeface="Fira Sans" pitchFamily="34" charset="0"/>
                <a:ea typeface="Fira Sans" pitchFamily="34" charset="-122"/>
                <a:cs typeface="Fira Sans" pitchFamily="34" charset="-120"/>
              </a:rPr>
              <a:t>Secure your professional online presence with a custom domain name registration included in both the Standard and Basic plans.</a:t>
            </a:r>
            <a:endParaRPr lang="en-US" sz="1750" dirty="0"/>
          </a:p>
        </p:txBody>
      </p:sp>
      <p:pic>
        <p:nvPicPr>
          <p:cNvPr id="8" name="Image 1" descr="preencoded.png">    </p:cNvPr>
          <p:cNvPicPr>
            <a:picLocks noChangeAspect="1"/>
          </p:cNvPicPr>
          <p:nvPr/>
        </p:nvPicPr>
        <p:blipFill>
          <a:blip r:embed="rId2"/>
          <a:stretch>
            <a:fillRect/>
          </a:stretch>
        </p:blipFill>
        <p:spPr>
          <a:xfrm>
            <a:off x="4759881" y="2637592"/>
            <a:ext cx="555427" cy="555427"/>
          </a:xfrm>
          <a:prstGeom prst="rect">
            <a:avLst/>
          </a:prstGeom>
        </p:spPr>
      </p:pic>
      <p:sp>
        <p:nvSpPr>
          <p:cNvPr id="9" name="Text 5"/>
          <p:cNvSpPr/>
          <p:nvPr/>
        </p:nvSpPr>
        <p:spPr>
          <a:xfrm>
            <a:off x="4759881" y="3415189"/>
            <a:ext cx="2388632" cy="347186"/>
          </a:xfrm>
          <a:prstGeom prst="rect">
            <a:avLst/>
          </a:prstGeom>
          <a:noFill/>
          <a:ln/>
        </p:spPr>
        <p:txBody>
          <a:bodyPr wrap="none" rtlCol="0" anchor="t"/>
          <a:lstStyle/>
          <a:p>
            <a:pPr algn="l"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Generous Storage</a:t>
            </a:r>
            <a:endParaRPr lang="en-US" sz="2187" dirty="0"/>
          </a:p>
        </p:txBody>
      </p:sp>
      <p:sp>
        <p:nvSpPr>
          <p:cNvPr id="10" name="Text 6"/>
          <p:cNvSpPr/>
          <p:nvPr/>
        </p:nvSpPr>
        <p:spPr>
          <a:xfrm>
            <a:off x="4759881" y="3895606"/>
            <a:ext cx="2388632" cy="1777008"/>
          </a:xfrm>
          <a:prstGeom prst="rect">
            <a:avLst/>
          </a:prstGeom>
          <a:noFill/>
          <a:ln/>
        </p:spPr>
        <p:txBody>
          <a:bodyPr wrap="square" rtlCol="0" anchor="t"/>
          <a:lstStyle/>
          <a:p>
            <a:pPr algn="l" indent="0" marL="0">
              <a:lnSpc>
                <a:spcPts val="2799"/>
              </a:lnSpc>
              <a:buNone/>
            </a:pPr>
            <a:r>
              <a:rPr lang="en-US" sz="1750" dirty="0">
                <a:solidFill>
                  <a:srgbClr val="DAD1E6"/>
                </a:solidFill>
                <a:latin typeface="Fira Sans" pitchFamily="34" charset="0"/>
                <a:ea typeface="Fira Sans" pitchFamily="34" charset="-122"/>
                <a:cs typeface="Fira Sans" pitchFamily="34" charset="-120"/>
              </a:rPr>
              <a:t>Enjoy ample storage space of 10 GB per email account in the Standard Plan and 10 GB in the Basic Plan.</a:t>
            </a:r>
            <a:endParaRPr lang="en-US" sz="1750" dirty="0"/>
          </a:p>
        </p:txBody>
      </p:sp>
      <p:pic>
        <p:nvPicPr>
          <p:cNvPr id="11" name="Image 2" descr="preencoded.png">    </p:cNvPr>
          <p:cNvPicPr>
            <a:picLocks noChangeAspect="1"/>
          </p:cNvPicPr>
          <p:nvPr/>
        </p:nvPicPr>
        <p:blipFill>
          <a:blip r:embed="rId3"/>
          <a:stretch>
            <a:fillRect/>
          </a:stretch>
        </p:blipFill>
        <p:spPr>
          <a:xfrm>
            <a:off x="7481768" y="2637592"/>
            <a:ext cx="555427" cy="555427"/>
          </a:xfrm>
          <a:prstGeom prst="rect">
            <a:avLst/>
          </a:prstGeom>
        </p:spPr>
      </p:pic>
      <p:sp>
        <p:nvSpPr>
          <p:cNvPr id="12" name="Text 7"/>
          <p:cNvSpPr/>
          <p:nvPr/>
        </p:nvSpPr>
        <p:spPr>
          <a:xfrm>
            <a:off x="7481768" y="3415189"/>
            <a:ext cx="2388632" cy="347186"/>
          </a:xfrm>
          <a:prstGeom prst="rect">
            <a:avLst/>
          </a:prstGeom>
          <a:noFill/>
          <a:ln/>
        </p:spPr>
        <p:txBody>
          <a:bodyPr wrap="none" rtlCol="0" anchor="t"/>
          <a:lstStyle/>
          <a:p>
            <a:pPr algn="l"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Advanced Security</a:t>
            </a:r>
            <a:endParaRPr lang="en-US" sz="2187" dirty="0"/>
          </a:p>
        </p:txBody>
      </p:sp>
      <p:sp>
        <p:nvSpPr>
          <p:cNvPr id="13" name="Text 8"/>
          <p:cNvSpPr/>
          <p:nvPr/>
        </p:nvSpPr>
        <p:spPr>
          <a:xfrm>
            <a:off x="7481768" y="3895606"/>
            <a:ext cx="2388632" cy="2487811"/>
          </a:xfrm>
          <a:prstGeom prst="rect">
            <a:avLst/>
          </a:prstGeom>
          <a:noFill/>
          <a:ln/>
        </p:spPr>
        <p:txBody>
          <a:bodyPr wrap="square" rtlCol="0" anchor="t"/>
          <a:lstStyle/>
          <a:p>
            <a:pPr algn="l" indent="0" marL="0">
              <a:lnSpc>
                <a:spcPts val="2799"/>
              </a:lnSpc>
              <a:buNone/>
            </a:pPr>
            <a:r>
              <a:rPr lang="en-US" sz="1750" dirty="0">
                <a:solidFill>
                  <a:srgbClr val="DAD1E6"/>
                </a:solidFill>
                <a:latin typeface="Fira Sans" pitchFamily="34" charset="0"/>
                <a:ea typeface="Fira Sans" pitchFamily="34" charset="-122"/>
                <a:cs typeface="Fira Sans" pitchFamily="34" charset="-120"/>
              </a:rPr>
              <a:t>Benefit from robust security features, including protection against phishing, spam, and malware, as well as DKIM, DMARC, and SPF support.</a:t>
            </a:r>
            <a:endParaRPr lang="en-US" sz="1750" dirty="0"/>
          </a:p>
        </p:txBody>
      </p:sp>
      <p:pic>
        <p:nvPicPr>
          <p:cNvPr id="14" name="Image 3" descr="preencoded.png">    </p:cNvPr>
          <p:cNvPicPr>
            <a:picLocks noChangeAspect="1"/>
          </p:cNvPicPr>
          <p:nvPr/>
        </p:nvPicPr>
        <p:blipFill>
          <a:blip r:embed="rId4"/>
          <a:stretch>
            <a:fillRect/>
          </a:stretch>
        </p:blipFill>
        <p:spPr>
          <a:xfrm>
            <a:off x="10203656" y="2637592"/>
            <a:ext cx="555427" cy="555427"/>
          </a:xfrm>
          <a:prstGeom prst="rect">
            <a:avLst/>
          </a:prstGeom>
        </p:spPr>
      </p:pic>
      <p:sp>
        <p:nvSpPr>
          <p:cNvPr id="15" name="Text 9"/>
          <p:cNvSpPr/>
          <p:nvPr/>
        </p:nvSpPr>
        <p:spPr>
          <a:xfrm>
            <a:off x="10203656" y="3415189"/>
            <a:ext cx="2388751" cy="347186"/>
          </a:xfrm>
          <a:prstGeom prst="rect">
            <a:avLst/>
          </a:prstGeom>
          <a:noFill/>
          <a:ln/>
        </p:spPr>
        <p:txBody>
          <a:bodyPr wrap="none" rtlCol="0" anchor="t"/>
          <a:lstStyle/>
          <a:p>
            <a:pPr algn="l" indent="0" marL="0">
              <a:lnSpc>
                <a:spcPts val="2734"/>
              </a:lnSpc>
              <a:buNone/>
            </a:pPr>
            <a:r>
              <a:rPr lang="en-US" sz="2187" b="1" dirty="0">
                <a:solidFill>
                  <a:srgbClr val="FF726D"/>
                </a:solidFill>
                <a:latin typeface="Inconsolata" pitchFamily="34" charset="0"/>
                <a:ea typeface="Inconsolata" pitchFamily="34" charset="-122"/>
                <a:cs typeface="Inconsolata" pitchFamily="34" charset="-120"/>
              </a:rPr>
              <a:t>Expert Support</a:t>
            </a:r>
            <a:endParaRPr lang="en-US" sz="2187" dirty="0"/>
          </a:p>
        </p:txBody>
      </p:sp>
      <p:sp>
        <p:nvSpPr>
          <p:cNvPr id="16" name="Text 10"/>
          <p:cNvSpPr/>
          <p:nvPr/>
        </p:nvSpPr>
        <p:spPr>
          <a:xfrm>
            <a:off x="10203656" y="3895606"/>
            <a:ext cx="2388751" cy="2132409"/>
          </a:xfrm>
          <a:prstGeom prst="rect">
            <a:avLst/>
          </a:prstGeom>
          <a:noFill/>
          <a:ln/>
        </p:spPr>
        <p:txBody>
          <a:bodyPr wrap="square" rtlCol="0" anchor="t"/>
          <a:lstStyle/>
          <a:p>
            <a:pPr algn="l" indent="0" marL="0">
              <a:lnSpc>
                <a:spcPts val="2799"/>
              </a:lnSpc>
              <a:buNone/>
            </a:pPr>
            <a:r>
              <a:rPr lang="en-US" sz="1750" dirty="0">
                <a:solidFill>
                  <a:srgbClr val="DAD1E6"/>
                </a:solidFill>
                <a:latin typeface="Fira Sans" pitchFamily="34" charset="0"/>
                <a:ea typeface="Fira Sans" pitchFamily="34" charset="-122"/>
                <a:cs typeface="Fira Sans" pitchFamily="34" charset="-120"/>
              </a:rPr>
              <a:t>Enjoy 24/7 support from our team of email experts, ensuring you have the assistance you need whenever you need it.</a:t>
            </a:r>
            <a:endParaRPr lang="en-US" sz="1750" dirty="0"/>
          </a:p>
        </p:txBody>
      </p:sp>
      <p:pic>
        <p:nvPicPr>
          <p:cNvPr id="17"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pic>
        <p:nvPicPr>
          <p:cNvPr id="4" name="Image 0" descr="preencoded.png">    </p:cNvPr>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833199" y="2009894"/>
            <a:ext cx="7477601" cy="1388745"/>
          </a:xfrm>
          <a:prstGeom prst="rect">
            <a:avLst/>
          </a:prstGeom>
          <a:noFill/>
          <a:ln/>
        </p:spPr>
        <p:txBody>
          <a:bodyPr wrap="square" rtlCol="0" anchor="t"/>
          <a:lstStyle/>
          <a:p>
            <a:pPr indent="0" marL="0">
              <a:lnSpc>
                <a:spcPts val="5468"/>
              </a:lnSpc>
              <a:buNone/>
            </a:pPr>
            <a:r>
              <a:rPr lang="en-US" sz="4374" b="1" dirty="0">
                <a:solidFill>
                  <a:srgbClr val="FF726D"/>
                </a:solidFill>
                <a:latin typeface="Inconsolata" pitchFamily="34" charset="0"/>
                <a:ea typeface="Inconsolata" pitchFamily="34" charset="-122"/>
                <a:cs typeface="Inconsolata" pitchFamily="34" charset="-120"/>
              </a:rPr>
              <a:t>Unlock Your Email Potential</a:t>
            </a:r>
            <a:endParaRPr lang="en-US" sz="4374" dirty="0"/>
          </a:p>
        </p:txBody>
      </p:sp>
      <p:sp>
        <p:nvSpPr>
          <p:cNvPr id="6" name="Text 3"/>
          <p:cNvSpPr/>
          <p:nvPr/>
        </p:nvSpPr>
        <p:spPr>
          <a:xfrm>
            <a:off x="833199" y="3731895"/>
            <a:ext cx="7477601" cy="2487811"/>
          </a:xfrm>
          <a:prstGeom prst="rect">
            <a:avLst/>
          </a:prstGeom>
          <a:noFill/>
          <a:ln/>
        </p:spPr>
        <p:txBody>
          <a:bodyPr wrap="square" rtlCol="0" anchor="t"/>
          <a:lstStyle/>
          <a:p>
            <a:pPr indent="0" marL="0">
              <a:lnSpc>
                <a:spcPts val="2799"/>
              </a:lnSpc>
              <a:buNone/>
            </a:pPr>
            <a:r>
              <a:rPr lang="en-US" sz="1750" dirty="0">
                <a:solidFill>
                  <a:srgbClr val="DAD1E6"/>
                </a:solidFill>
                <a:latin typeface="Fira Sans" pitchFamily="34" charset="0"/>
                <a:ea typeface="Fira Sans" pitchFamily="34" charset="-122"/>
                <a:cs typeface="Fira Sans" pitchFamily="34" charset="-120"/>
              </a:rPr>
              <a:t>Whether you're a growing business or an individual looking to establish a professional online presence, these email packages offer a range of solutions to meet your needs. With competitive pricing, comprehensive features, and expert support, you can unlock the full potential of your email communication and collaboration. Take the first step towards a more efficient and effective email experience by choosing the plan that best fits your requirements.</a:t>
            </a:r>
            <a:endParaRPr lang="en-US" sz="1750"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2024-04-28T00:34:51Z</dcterms:created>
  <dcterms:modified xsi:type="dcterms:W3CDTF">2024-04-28T00:34:51Z</dcterms:modified>
</cp:coreProperties>
</file>